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9" r:id="rId4"/>
    <p:sldId id="258" r:id="rId5"/>
    <p:sldId id="283" r:id="rId6"/>
    <p:sldId id="265" r:id="rId7"/>
    <p:sldId id="270" r:id="rId8"/>
    <p:sldId id="284" r:id="rId9"/>
    <p:sldId id="290" r:id="rId10"/>
    <p:sldId id="291" r:id="rId11"/>
    <p:sldId id="285" r:id="rId12"/>
    <p:sldId id="292" r:id="rId13"/>
    <p:sldId id="294" r:id="rId14"/>
    <p:sldId id="295" r:id="rId15"/>
    <p:sldId id="296" r:id="rId16"/>
    <p:sldId id="289" r:id="rId17"/>
    <p:sldId id="293" r:id="rId18"/>
    <p:sldId id="298" r:id="rId19"/>
    <p:sldId id="297" r:id="rId20"/>
    <p:sldId id="300" r:id="rId21"/>
    <p:sldId id="288" r:id="rId22"/>
    <p:sldId id="299" r:id="rId23"/>
    <p:sldId id="287" r:id="rId24"/>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4" autoAdjust="0"/>
    <p:restoredTop sz="94660"/>
  </p:normalViewPr>
  <p:slideViewPr>
    <p:cSldViewPr>
      <p:cViewPr varScale="1">
        <p:scale>
          <a:sx n="108" d="100"/>
          <a:sy n="108" d="100"/>
        </p:scale>
        <p:origin x="173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Goal of Intimacy with God</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02/03/19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C329-59EA-4F48-A4D1-CE4FA8B4C5FD}"/>
              </a:ext>
            </a:extLst>
          </p:cNvPr>
          <p:cNvSpPr>
            <a:spLocks noGrp="1"/>
          </p:cNvSpPr>
          <p:nvPr>
            <p:ph type="title"/>
          </p:nvPr>
        </p:nvSpPr>
        <p:spPr/>
        <p:txBody>
          <a:bodyPr/>
          <a:lstStyle/>
          <a:p>
            <a:r>
              <a:rPr lang="en-AU" dirty="0"/>
              <a:t>2 Corinthians 13:14</a:t>
            </a:r>
          </a:p>
        </p:txBody>
      </p:sp>
      <p:sp>
        <p:nvSpPr>
          <p:cNvPr id="3" name="Content Placeholder 2">
            <a:extLst>
              <a:ext uri="{FF2B5EF4-FFF2-40B4-BE49-F238E27FC236}">
                <a16:creationId xmlns:a16="http://schemas.microsoft.com/office/drawing/2014/main" id="{DE2E2C45-88C3-494E-84C0-2A13CF0EDDF5}"/>
              </a:ext>
            </a:extLst>
          </p:cNvPr>
          <p:cNvSpPr>
            <a:spLocks noGrp="1"/>
          </p:cNvSpPr>
          <p:nvPr>
            <p:ph idx="1"/>
          </p:nvPr>
        </p:nvSpPr>
        <p:spPr/>
        <p:txBody>
          <a:bodyPr/>
          <a:lstStyle/>
          <a:p>
            <a:pPr marL="0" indent="0">
              <a:buNone/>
            </a:pPr>
            <a:r>
              <a:rPr lang="en-AU" b="1" baseline="30000" dirty="0"/>
              <a:t>14 </a:t>
            </a:r>
            <a:r>
              <a:rPr lang="en-AU" dirty="0"/>
              <a:t>The </a:t>
            </a:r>
            <a:r>
              <a:rPr lang="en-AU" b="1" dirty="0"/>
              <a:t>grace</a:t>
            </a:r>
            <a:r>
              <a:rPr lang="en-AU" dirty="0"/>
              <a:t> of the </a:t>
            </a:r>
            <a:r>
              <a:rPr lang="en-AU" b="1" u="sng" dirty="0"/>
              <a:t>Lord Jesus Christ</a:t>
            </a:r>
            <a:r>
              <a:rPr lang="en-AU" dirty="0"/>
              <a:t>, and    </a:t>
            </a:r>
            <a:br>
              <a:rPr lang="en-AU" dirty="0"/>
            </a:br>
            <a:r>
              <a:rPr lang="en-AU" dirty="0"/>
              <a:t>   the </a:t>
            </a:r>
            <a:r>
              <a:rPr lang="en-AU" b="1" dirty="0"/>
              <a:t>love</a:t>
            </a:r>
            <a:r>
              <a:rPr lang="en-AU" dirty="0"/>
              <a:t> of </a:t>
            </a:r>
            <a:r>
              <a:rPr lang="en-AU" b="1" u="sng" dirty="0"/>
              <a:t>God</a:t>
            </a:r>
            <a:r>
              <a:rPr lang="en-AU" dirty="0"/>
              <a:t>, and </a:t>
            </a:r>
          </a:p>
          <a:p>
            <a:pPr marL="0" indent="0">
              <a:buNone/>
            </a:pPr>
            <a:r>
              <a:rPr lang="en-AU" dirty="0"/>
              <a:t>   the </a:t>
            </a:r>
            <a:r>
              <a:rPr lang="en-AU" b="1" dirty="0"/>
              <a:t>communion</a:t>
            </a:r>
            <a:r>
              <a:rPr lang="en-AU" dirty="0"/>
              <a:t> of the </a:t>
            </a:r>
            <a:r>
              <a:rPr lang="en-AU" b="1" u="sng" dirty="0"/>
              <a:t>Holy Spirit</a:t>
            </a:r>
            <a:r>
              <a:rPr lang="en-AU" dirty="0"/>
              <a:t> </a:t>
            </a:r>
            <a:r>
              <a:rPr lang="en-AU" i="1" dirty="0"/>
              <a:t>be </a:t>
            </a:r>
            <a:r>
              <a:rPr lang="en-AU" dirty="0"/>
              <a:t>with you all. Amen.</a:t>
            </a:r>
          </a:p>
        </p:txBody>
      </p:sp>
    </p:spTree>
    <p:extLst>
      <p:ext uri="{BB962C8B-B14F-4D97-AF65-F5344CB8AC3E}">
        <p14:creationId xmlns:p14="http://schemas.microsoft.com/office/powerpoint/2010/main" val="656860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EDBA-A1A0-49EF-84E8-88F20C0DFAEF}"/>
              </a:ext>
            </a:extLst>
          </p:cNvPr>
          <p:cNvSpPr>
            <a:spLocks noGrp="1"/>
          </p:cNvSpPr>
          <p:nvPr>
            <p:ph type="title"/>
          </p:nvPr>
        </p:nvSpPr>
        <p:spPr/>
        <p:txBody>
          <a:bodyPr/>
          <a:lstStyle/>
          <a:p>
            <a:r>
              <a:rPr lang="en-AU" dirty="0"/>
              <a:t>Luke 1:13-17</a:t>
            </a:r>
          </a:p>
        </p:txBody>
      </p:sp>
      <p:sp>
        <p:nvSpPr>
          <p:cNvPr id="3" name="Content Placeholder 2">
            <a:extLst>
              <a:ext uri="{FF2B5EF4-FFF2-40B4-BE49-F238E27FC236}">
                <a16:creationId xmlns:a16="http://schemas.microsoft.com/office/drawing/2014/main" id="{E7724416-60DB-424F-8E80-BC1D836B75E1}"/>
              </a:ext>
            </a:extLst>
          </p:cNvPr>
          <p:cNvSpPr>
            <a:spLocks noGrp="1"/>
          </p:cNvSpPr>
          <p:nvPr>
            <p:ph idx="1"/>
          </p:nvPr>
        </p:nvSpPr>
        <p:spPr/>
        <p:txBody>
          <a:bodyPr>
            <a:normAutofit fontScale="92500" lnSpcReduction="10000"/>
          </a:bodyPr>
          <a:lstStyle/>
          <a:p>
            <a:pPr marL="0" indent="0">
              <a:buNone/>
            </a:pPr>
            <a:r>
              <a:rPr lang="en-AU" b="1" baseline="30000" dirty="0"/>
              <a:t>13 </a:t>
            </a:r>
            <a:r>
              <a:rPr lang="en-AU" dirty="0"/>
              <a:t>But the angel said to him, “Do not be afraid, Zacharias, for your prayer is heard; and your wife Elizabeth will bear you a son, and you shall call his name John. </a:t>
            </a:r>
          </a:p>
          <a:p>
            <a:pPr marL="0" indent="0">
              <a:buNone/>
            </a:pPr>
            <a:r>
              <a:rPr lang="en-AU" b="1" baseline="30000" dirty="0"/>
              <a:t>14 </a:t>
            </a:r>
            <a:r>
              <a:rPr lang="en-AU" dirty="0"/>
              <a:t>And you will have joy and gladness, and many will rejoice at his birth. </a:t>
            </a:r>
          </a:p>
          <a:p>
            <a:pPr marL="0" indent="0">
              <a:buNone/>
            </a:pPr>
            <a:r>
              <a:rPr lang="en-AU" b="1" baseline="30000" dirty="0"/>
              <a:t>15 </a:t>
            </a:r>
            <a:r>
              <a:rPr lang="en-AU" dirty="0"/>
              <a:t>For he will be great in the sight of the Lord, and shall drink neither wine nor strong drink. He will also be filled with the Holy Spirit, even from his mother’s womb. </a:t>
            </a:r>
          </a:p>
        </p:txBody>
      </p:sp>
    </p:spTree>
    <p:extLst>
      <p:ext uri="{BB962C8B-B14F-4D97-AF65-F5344CB8AC3E}">
        <p14:creationId xmlns:p14="http://schemas.microsoft.com/office/powerpoint/2010/main" val="288985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3A96-F091-4F63-AF44-ADADCE1E6836}"/>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2653FAF4-A98F-4B8F-9EFD-C8B610854C49}"/>
              </a:ext>
            </a:extLst>
          </p:cNvPr>
          <p:cNvSpPr>
            <a:spLocks noGrp="1"/>
          </p:cNvSpPr>
          <p:nvPr>
            <p:ph idx="1"/>
          </p:nvPr>
        </p:nvSpPr>
        <p:spPr/>
        <p:txBody>
          <a:bodyPr/>
          <a:lstStyle/>
          <a:p>
            <a:pPr marL="0" indent="0">
              <a:buNone/>
            </a:pPr>
            <a:r>
              <a:rPr lang="en-AU" b="1" baseline="30000" dirty="0"/>
              <a:t>16 </a:t>
            </a:r>
            <a:r>
              <a:rPr lang="en-AU" b="1" dirty="0"/>
              <a:t>And he will turn many of the children of Israel to the Lord their God. </a:t>
            </a:r>
          </a:p>
          <a:p>
            <a:pPr marL="0" indent="0">
              <a:buNone/>
            </a:pPr>
            <a:r>
              <a:rPr lang="en-AU" b="1" baseline="30000" dirty="0"/>
              <a:t>17 </a:t>
            </a:r>
            <a:r>
              <a:rPr lang="en-AU" b="1" dirty="0"/>
              <a:t>He will also go before Him in the spirit and power of Elijah, ‘to turn the </a:t>
            </a:r>
            <a:r>
              <a:rPr lang="en-AU" b="1" dirty="0">
                <a:solidFill>
                  <a:srgbClr val="FF0000"/>
                </a:solidFill>
              </a:rPr>
              <a:t>hearts</a:t>
            </a:r>
            <a:r>
              <a:rPr lang="en-AU" b="1" dirty="0"/>
              <a:t> of the fathers to the children,’ and the disobedient to the wisdom of the just, to make ready a people prepared for the Lord.”</a:t>
            </a:r>
          </a:p>
          <a:p>
            <a:pPr marL="0" indent="0">
              <a:buNone/>
            </a:pPr>
            <a:endParaRPr lang="en-AU" dirty="0"/>
          </a:p>
        </p:txBody>
      </p:sp>
    </p:spTree>
    <p:extLst>
      <p:ext uri="{BB962C8B-B14F-4D97-AF65-F5344CB8AC3E}">
        <p14:creationId xmlns:p14="http://schemas.microsoft.com/office/powerpoint/2010/main" val="83109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E998-E53B-4FBC-B7AA-D7D0C98B3D5C}"/>
              </a:ext>
            </a:extLst>
          </p:cNvPr>
          <p:cNvSpPr>
            <a:spLocks noGrp="1"/>
          </p:cNvSpPr>
          <p:nvPr>
            <p:ph type="title"/>
          </p:nvPr>
        </p:nvSpPr>
        <p:spPr/>
        <p:txBody>
          <a:bodyPr/>
          <a:lstStyle/>
          <a:p>
            <a:r>
              <a:rPr lang="en-AU" dirty="0"/>
              <a:t>The Key To The Introduction</a:t>
            </a:r>
          </a:p>
        </p:txBody>
      </p:sp>
      <p:sp>
        <p:nvSpPr>
          <p:cNvPr id="3" name="Content Placeholder 2">
            <a:extLst>
              <a:ext uri="{FF2B5EF4-FFF2-40B4-BE49-F238E27FC236}">
                <a16:creationId xmlns:a16="http://schemas.microsoft.com/office/drawing/2014/main" id="{7420648F-F8B6-4840-9A8C-6FF91CCD066D}"/>
              </a:ext>
            </a:extLst>
          </p:cNvPr>
          <p:cNvSpPr>
            <a:spLocks noGrp="1"/>
          </p:cNvSpPr>
          <p:nvPr>
            <p:ph idx="1"/>
          </p:nvPr>
        </p:nvSpPr>
        <p:spPr/>
        <p:txBody>
          <a:bodyPr>
            <a:normAutofit fontScale="92500"/>
          </a:bodyPr>
          <a:lstStyle/>
          <a:p>
            <a:r>
              <a:rPr lang="en-AU" dirty="0"/>
              <a:t>Ministry of Elijah takes places during the last days before the Second coming of Jesus</a:t>
            </a:r>
          </a:p>
          <a:p>
            <a:r>
              <a:rPr lang="en-AU" dirty="0"/>
              <a:t>The Spirit and Power of Elijah is the Holy Spirit</a:t>
            </a:r>
          </a:p>
          <a:p>
            <a:endParaRPr lang="en-AU" dirty="0"/>
          </a:p>
          <a:p>
            <a:pPr lvl="1">
              <a:buFont typeface="Wingdings" panose="05000000000000000000" pitchFamily="2" charset="2"/>
              <a:buChar char="Ø"/>
            </a:pPr>
            <a:r>
              <a:rPr lang="en-AU" dirty="0"/>
              <a:t>The man may be buried but the ministry continues</a:t>
            </a:r>
          </a:p>
          <a:p>
            <a:pPr lvl="1">
              <a:buFont typeface="Wingdings" panose="05000000000000000000" pitchFamily="2" charset="2"/>
              <a:buChar char="Ø"/>
            </a:pPr>
            <a:r>
              <a:rPr lang="en-AU" dirty="0"/>
              <a:t>The worker may be buried but work continues</a:t>
            </a:r>
          </a:p>
        </p:txBody>
      </p:sp>
    </p:spTree>
    <p:extLst>
      <p:ext uri="{BB962C8B-B14F-4D97-AF65-F5344CB8AC3E}">
        <p14:creationId xmlns:p14="http://schemas.microsoft.com/office/powerpoint/2010/main" val="4002476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8CDF-F424-410D-BCED-D24115D4DFA1}"/>
              </a:ext>
            </a:extLst>
          </p:cNvPr>
          <p:cNvSpPr>
            <a:spLocks noGrp="1"/>
          </p:cNvSpPr>
          <p:nvPr>
            <p:ph type="title"/>
          </p:nvPr>
        </p:nvSpPr>
        <p:spPr>
          <a:xfrm>
            <a:off x="0" y="88786"/>
            <a:ext cx="9144000" cy="1052736"/>
          </a:xfrm>
        </p:spPr>
        <p:txBody>
          <a:bodyPr/>
          <a:lstStyle/>
          <a:p>
            <a:r>
              <a:rPr lang="en-AU" dirty="0"/>
              <a:t>How Do We Know The People Are Prepared?</a:t>
            </a:r>
          </a:p>
        </p:txBody>
      </p:sp>
      <p:sp>
        <p:nvSpPr>
          <p:cNvPr id="3" name="Content Placeholder 2">
            <a:extLst>
              <a:ext uri="{FF2B5EF4-FFF2-40B4-BE49-F238E27FC236}">
                <a16:creationId xmlns:a16="http://schemas.microsoft.com/office/drawing/2014/main" id="{E4ECEFEA-1813-4832-B855-9708429F0B2C}"/>
              </a:ext>
            </a:extLst>
          </p:cNvPr>
          <p:cNvSpPr>
            <a:spLocks noGrp="1"/>
          </p:cNvSpPr>
          <p:nvPr>
            <p:ph idx="1"/>
          </p:nvPr>
        </p:nvSpPr>
        <p:spPr>
          <a:xfrm>
            <a:off x="251520" y="1279301"/>
            <a:ext cx="8712968" cy="4525963"/>
          </a:xfrm>
        </p:spPr>
        <p:txBody>
          <a:bodyPr/>
          <a:lstStyle/>
          <a:p>
            <a:pPr marL="514350" indent="-514350">
              <a:buFont typeface="+mj-lt"/>
              <a:buAutoNum type="arabicPeriod"/>
            </a:pPr>
            <a:r>
              <a:rPr lang="en-AU" b="1" u="sng" dirty="0"/>
              <a:t>When many hearts turn to the Lord God</a:t>
            </a:r>
          </a:p>
          <a:p>
            <a:pPr marL="514350" indent="-514350">
              <a:buFont typeface="+mj-lt"/>
              <a:buAutoNum type="arabicPeriod"/>
            </a:pPr>
            <a:r>
              <a:rPr lang="en-AU" dirty="0"/>
              <a:t>Hearts of the fathers turn to their children and the hearts of the children turn to the fathers (Naturally and Spiritually)</a:t>
            </a:r>
          </a:p>
        </p:txBody>
      </p:sp>
    </p:spTree>
    <p:extLst>
      <p:ext uri="{BB962C8B-B14F-4D97-AF65-F5344CB8AC3E}">
        <p14:creationId xmlns:p14="http://schemas.microsoft.com/office/powerpoint/2010/main" val="1657116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9320-CC56-4D14-A26D-423BE56A614B}"/>
              </a:ext>
            </a:extLst>
          </p:cNvPr>
          <p:cNvSpPr>
            <a:spLocks noGrp="1"/>
          </p:cNvSpPr>
          <p:nvPr>
            <p:ph type="title"/>
          </p:nvPr>
        </p:nvSpPr>
        <p:spPr/>
        <p:txBody>
          <a:bodyPr/>
          <a:lstStyle/>
          <a:p>
            <a:r>
              <a:rPr lang="en-AU" dirty="0"/>
              <a:t>What is the Ultimate Purpose?</a:t>
            </a:r>
          </a:p>
        </p:txBody>
      </p:sp>
      <p:sp>
        <p:nvSpPr>
          <p:cNvPr id="3" name="Content Placeholder 2">
            <a:extLst>
              <a:ext uri="{FF2B5EF4-FFF2-40B4-BE49-F238E27FC236}">
                <a16:creationId xmlns:a16="http://schemas.microsoft.com/office/drawing/2014/main" id="{51B4E0DB-6595-416D-8353-188DD9A3493D}"/>
              </a:ext>
            </a:extLst>
          </p:cNvPr>
          <p:cNvSpPr>
            <a:spLocks noGrp="1"/>
          </p:cNvSpPr>
          <p:nvPr>
            <p:ph idx="1"/>
          </p:nvPr>
        </p:nvSpPr>
        <p:spPr/>
        <p:txBody>
          <a:bodyPr>
            <a:normAutofit fontScale="92500" lnSpcReduction="20000"/>
          </a:bodyPr>
          <a:lstStyle/>
          <a:p>
            <a:pPr marL="514350" indent="-514350">
              <a:buFont typeface="+mj-lt"/>
              <a:buAutoNum type="arabicPeriod"/>
            </a:pPr>
            <a:r>
              <a:rPr lang="en-AU" dirty="0"/>
              <a:t>Place</a:t>
            </a:r>
          </a:p>
          <a:p>
            <a:pPr marL="514350" indent="-514350">
              <a:buFont typeface="+mj-lt"/>
              <a:buAutoNum type="arabicPeriod"/>
            </a:pPr>
            <a:r>
              <a:rPr lang="en-AU" dirty="0"/>
              <a:t>Power</a:t>
            </a:r>
          </a:p>
          <a:p>
            <a:pPr marL="514350" indent="-514350">
              <a:buFont typeface="+mj-lt"/>
              <a:buAutoNum type="arabicPeriod"/>
            </a:pPr>
            <a:r>
              <a:rPr lang="en-AU" dirty="0"/>
              <a:t>Performance</a:t>
            </a:r>
          </a:p>
          <a:p>
            <a:pPr marL="514350" indent="-514350">
              <a:buFont typeface="+mj-lt"/>
              <a:buAutoNum type="arabicPeriod"/>
            </a:pPr>
            <a:r>
              <a:rPr lang="en-AU" dirty="0"/>
              <a:t>Provision &amp; Prosperity</a:t>
            </a:r>
          </a:p>
          <a:p>
            <a:pPr marL="514350" indent="-514350">
              <a:buFont typeface="+mj-lt"/>
              <a:buAutoNum type="arabicPeriod"/>
            </a:pPr>
            <a:r>
              <a:rPr lang="en-AU" dirty="0"/>
              <a:t>Pleasures of life</a:t>
            </a:r>
          </a:p>
          <a:p>
            <a:pPr marL="514350" indent="-514350">
              <a:buFont typeface="+mj-lt"/>
              <a:buAutoNum type="arabicPeriod"/>
            </a:pPr>
            <a:r>
              <a:rPr lang="en-AU" dirty="0"/>
              <a:t>Popularity</a:t>
            </a:r>
          </a:p>
          <a:p>
            <a:pPr marL="514350" indent="-514350">
              <a:buFont typeface="+mj-lt"/>
              <a:buAutoNum type="arabicPeriod"/>
            </a:pPr>
            <a:r>
              <a:rPr lang="en-AU" dirty="0"/>
              <a:t>Promotion</a:t>
            </a:r>
          </a:p>
          <a:p>
            <a:pPr marL="514350" indent="-514350">
              <a:buFont typeface="+mj-lt"/>
              <a:buAutoNum type="arabicPeriod"/>
            </a:pPr>
            <a:r>
              <a:rPr lang="en-AU" dirty="0"/>
              <a:t>Promises of God</a:t>
            </a:r>
          </a:p>
          <a:p>
            <a:pPr marL="0" indent="0" algn="ctr">
              <a:buNone/>
            </a:pPr>
            <a:r>
              <a:rPr lang="en-AU" b="1" dirty="0"/>
              <a:t>Person </a:t>
            </a:r>
            <a:r>
              <a:rPr lang="en-AU" b="1" dirty="0">
                <a:sym typeface="Wingdings" panose="05000000000000000000" pitchFamily="2" charset="2"/>
              </a:rPr>
              <a:t> Presence  Character &amp; Nature</a:t>
            </a:r>
            <a:endParaRPr lang="en-AU" b="1" dirty="0"/>
          </a:p>
        </p:txBody>
      </p:sp>
    </p:spTree>
    <p:extLst>
      <p:ext uri="{BB962C8B-B14F-4D97-AF65-F5344CB8AC3E}">
        <p14:creationId xmlns:p14="http://schemas.microsoft.com/office/powerpoint/2010/main" val="117759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6F274-7C0C-4DC0-8A63-F95157B175C1}"/>
              </a:ext>
            </a:extLst>
          </p:cNvPr>
          <p:cNvSpPr>
            <a:spLocks noGrp="1"/>
          </p:cNvSpPr>
          <p:nvPr>
            <p:ph type="title"/>
          </p:nvPr>
        </p:nvSpPr>
        <p:spPr/>
        <p:txBody>
          <a:bodyPr/>
          <a:lstStyle/>
          <a:p>
            <a:r>
              <a:rPr lang="en-AU" dirty="0"/>
              <a:t>The Beginning of The Maturity Process</a:t>
            </a:r>
          </a:p>
        </p:txBody>
      </p:sp>
      <p:sp>
        <p:nvSpPr>
          <p:cNvPr id="3" name="Content Placeholder 2">
            <a:extLst>
              <a:ext uri="{FF2B5EF4-FFF2-40B4-BE49-F238E27FC236}">
                <a16:creationId xmlns:a16="http://schemas.microsoft.com/office/drawing/2014/main" id="{AF3BA9C8-81F7-4475-930F-766B3D1221C0}"/>
              </a:ext>
            </a:extLst>
          </p:cNvPr>
          <p:cNvSpPr>
            <a:spLocks noGrp="1"/>
          </p:cNvSpPr>
          <p:nvPr>
            <p:ph idx="1"/>
          </p:nvPr>
        </p:nvSpPr>
        <p:spPr/>
        <p:txBody>
          <a:bodyPr/>
          <a:lstStyle/>
          <a:p>
            <a:pPr marL="514350" indent="-514350">
              <a:buFont typeface="+mj-lt"/>
              <a:buAutoNum type="arabicPeriod"/>
            </a:pPr>
            <a:r>
              <a:rPr lang="en-AU" dirty="0"/>
              <a:t>Begins with a declaration of love</a:t>
            </a:r>
          </a:p>
          <a:p>
            <a:pPr marL="514350" indent="-514350">
              <a:buFont typeface="+mj-lt"/>
              <a:buAutoNum type="arabicPeriod"/>
            </a:pPr>
            <a:r>
              <a:rPr lang="en-AU" dirty="0"/>
              <a:t>Begins with receiving His Word</a:t>
            </a:r>
          </a:p>
          <a:p>
            <a:pPr marL="514350" indent="-514350">
              <a:buFont typeface="+mj-lt"/>
              <a:buAutoNum type="arabicPeriod"/>
            </a:pPr>
            <a:r>
              <a:rPr lang="en-AU" dirty="0"/>
              <a:t>Begins with setting our priorities</a:t>
            </a:r>
          </a:p>
          <a:p>
            <a:pPr marL="514350" indent="-514350">
              <a:buFont typeface="+mj-lt"/>
              <a:buAutoNum type="arabicPeriod"/>
            </a:pPr>
            <a:r>
              <a:rPr lang="en-AU" dirty="0"/>
              <a:t>Begins with a paradox of Grace</a:t>
            </a:r>
          </a:p>
        </p:txBody>
      </p:sp>
    </p:spTree>
    <p:extLst>
      <p:ext uri="{BB962C8B-B14F-4D97-AF65-F5344CB8AC3E}">
        <p14:creationId xmlns:p14="http://schemas.microsoft.com/office/powerpoint/2010/main" val="738225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EC79B-6416-4E4B-BE5F-3C7E29C267A3}"/>
              </a:ext>
            </a:extLst>
          </p:cNvPr>
          <p:cNvSpPr>
            <a:spLocks noGrp="1"/>
          </p:cNvSpPr>
          <p:nvPr>
            <p:ph type="title"/>
          </p:nvPr>
        </p:nvSpPr>
        <p:spPr/>
        <p:txBody>
          <a:bodyPr/>
          <a:lstStyle/>
          <a:p>
            <a:r>
              <a:rPr lang="en-AU" dirty="0"/>
              <a:t>1. It begins with the Revelation of God’s Love</a:t>
            </a:r>
          </a:p>
        </p:txBody>
      </p:sp>
      <p:sp>
        <p:nvSpPr>
          <p:cNvPr id="3" name="Content Placeholder 2">
            <a:extLst>
              <a:ext uri="{FF2B5EF4-FFF2-40B4-BE49-F238E27FC236}">
                <a16:creationId xmlns:a16="http://schemas.microsoft.com/office/drawing/2014/main" id="{DDB3E597-BDEF-4837-B219-4C29FAA652F7}"/>
              </a:ext>
            </a:extLst>
          </p:cNvPr>
          <p:cNvSpPr>
            <a:spLocks noGrp="1"/>
          </p:cNvSpPr>
          <p:nvPr>
            <p:ph idx="1"/>
          </p:nvPr>
        </p:nvSpPr>
        <p:spPr/>
        <p:txBody>
          <a:bodyPr/>
          <a:lstStyle/>
          <a:p>
            <a:pPr marL="0" indent="0">
              <a:buNone/>
            </a:pPr>
            <a:r>
              <a:rPr lang="en-AU" b="1" dirty="0"/>
              <a:t>John 17:26</a:t>
            </a:r>
          </a:p>
          <a:p>
            <a:pPr marL="0" indent="0">
              <a:buNone/>
            </a:pPr>
            <a:r>
              <a:rPr lang="en-GB" b="1" baseline="30000" dirty="0"/>
              <a:t>26 </a:t>
            </a:r>
            <a:r>
              <a:rPr lang="en-GB" dirty="0"/>
              <a:t>And I have declared to them Your name, and will declare </a:t>
            </a:r>
            <a:r>
              <a:rPr lang="en-GB" i="1" dirty="0"/>
              <a:t>it,</a:t>
            </a:r>
            <a:r>
              <a:rPr lang="en-GB" dirty="0"/>
              <a:t> that the love with which You loved Me may be in them, and I in them.”</a:t>
            </a:r>
          </a:p>
          <a:p>
            <a:pPr marL="0" indent="0">
              <a:buNone/>
            </a:pPr>
            <a:endParaRPr lang="en-GB" dirty="0"/>
          </a:p>
          <a:p>
            <a:pPr marL="0" indent="0" algn="ctr">
              <a:buNone/>
            </a:pPr>
            <a:r>
              <a:rPr lang="en-GB" b="1" dirty="0"/>
              <a:t>The same way Father God loves Jesus is the same way God loves us!</a:t>
            </a:r>
            <a:endParaRPr lang="en-AU" b="1" dirty="0"/>
          </a:p>
        </p:txBody>
      </p:sp>
    </p:spTree>
    <p:extLst>
      <p:ext uri="{BB962C8B-B14F-4D97-AF65-F5344CB8AC3E}">
        <p14:creationId xmlns:p14="http://schemas.microsoft.com/office/powerpoint/2010/main" val="893178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54B8D-EE48-4095-A727-90385FC0434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19187A0-2911-43A0-880F-F401C618722F}"/>
              </a:ext>
            </a:extLst>
          </p:cNvPr>
          <p:cNvSpPr>
            <a:spLocks noGrp="1"/>
          </p:cNvSpPr>
          <p:nvPr>
            <p:ph idx="1"/>
          </p:nvPr>
        </p:nvSpPr>
        <p:spPr/>
        <p:txBody>
          <a:bodyPr>
            <a:normAutofit lnSpcReduction="10000"/>
          </a:bodyPr>
          <a:lstStyle/>
          <a:p>
            <a:r>
              <a:rPr lang="en-AU" dirty="0"/>
              <a:t>God would not ask us to do something that He Himself would not do because of His nature and character.</a:t>
            </a:r>
          </a:p>
          <a:p>
            <a:r>
              <a:rPr lang="en-AU" dirty="0"/>
              <a:t>Therefore, God loves us with all of His Heart, Soul and Strength.</a:t>
            </a:r>
          </a:p>
          <a:p>
            <a:r>
              <a:rPr lang="en-AU" dirty="0"/>
              <a:t>Song of Solomon demonstrate the intensity of God’s love.</a:t>
            </a:r>
          </a:p>
          <a:p>
            <a:r>
              <a:rPr lang="en-AU" dirty="0"/>
              <a:t>It was God’s love that initiated me to love Him. He first loved us.</a:t>
            </a:r>
          </a:p>
        </p:txBody>
      </p:sp>
    </p:spTree>
    <p:extLst>
      <p:ext uri="{BB962C8B-B14F-4D97-AF65-F5344CB8AC3E}">
        <p14:creationId xmlns:p14="http://schemas.microsoft.com/office/powerpoint/2010/main" val="304795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6621-4712-4A98-8AA5-15CFB7F35A15}"/>
              </a:ext>
            </a:extLst>
          </p:cNvPr>
          <p:cNvSpPr>
            <a:spLocks noGrp="1"/>
          </p:cNvSpPr>
          <p:nvPr>
            <p:ph type="title"/>
          </p:nvPr>
        </p:nvSpPr>
        <p:spPr/>
        <p:txBody>
          <a:bodyPr/>
          <a:lstStyle/>
          <a:p>
            <a:r>
              <a:rPr lang="en-AU" dirty="0"/>
              <a:t>2. The Sincerity of the Heart</a:t>
            </a:r>
          </a:p>
        </p:txBody>
      </p:sp>
      <p:sp>
        <p:nvSpPr>
          <p:cNvPr id="3" name="Content Placeholder 2">
            <a:extLst>
              <a:ext uri="{FF2B5EF4-FFF2-40B4-BE49-F238E27FC236}">
                <a16:creationId xmlns:a16="http://schemas.microsoft.com/office/drawing/2014/main" id="{4DD8D8D4-7B8F-46CB-8E66-0A723AC168FA}"/>
              </a:ext>
            </a:extLst>
          </p:cNvPr>
          <p:cNvSpPr>
            <a:spLocks noGrp="1"/>
          </p:cNvSpPr>
          <p:nvPr>
            <p:ph idx="1"/>
          </p:nvPr>
        </p:nvSpPr>
        <p:spPr/>
        <p:txBody>
          <a:bodyPr/>
          <a:lstStyle/>
          <a:p>
            <a:pPr marL="0" indent="0">
              <a:buNone/>
            </a:pPr>
            <a:r>
              <a:rPr lang="en-AU" b="1" dirty="0"/>
              <a:t>2 Chronicles 16:9</a:t>
            </a:r>
          </a:p>
          <a:p>
            <a:pPr marL="0" indent="0">
              <a:buNone/>
            </a:pPr>
            <a:r>
              <a:rPr lang="en-AU" b="1" i="1" baseline="30000" dirty="0"/>
              <a:t>9 </a:t>
            </a:r>
            <a:r>
              <a:rPr lang="en-AU" i="1" dirty="0"/>
              <a:t>For the eyes of the Lord run to and </a:t>
            </a:r>
            <a:r>
              <a:rPr lang="en-AU" i="1" dirty="0" err="1"/>
              <a:t>fro</a:t>
            </a:r>
            <a:r>
              <a:rPr lang="en-AU" i="1" dirty="0"/>
              <a:t> throughout the whole earth, to show Himself strong on behalf of those whose </a:t>
            </a:r>
            <a:r>
              <a:rPr lang="en-AU" b="1" i="1" u="sng" dirty="0"/>
              <a:t>heart is loyal to Him</a:t>
            </a:r>
            <a:r>
              <a:rPr lang="en-AU" i="1" dirty="0"/>
              <a:t>. In this you have done foolishly; therefore, from now on you shall have wars.”</a:t>
            </a:r>
            <a:endParaRPr lang="en-AU" dirty="0"/>
          </a:p>
          <a:p>
            <a:pPr marL="0" indent="0">
              <a:buNone/>
            </a:pPr>
            <a:endParaRPr lang="en-AU" dirty="0"/>
          </a:p>
        </p:txBody>
      </p:sp>
    </p:spTree>
    <p:extLst>
      <p:ext uri="{BB962C8B-B14F-4D97-AF65-F5344CB8AC3E}">
        <p14:creationId xmlns:p14="http://schemas.microsoft.com/office/powerpoint/2010/main" val="2371765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73731-4BCF-4D64-A11D-34EB78A6A974}"/>
              </a:ext>
            </a:extLst>
          </p:cNvPr>
          <p:cNvSpPr>
            <a:spLocks noGrp="1"/>
          </p:cNvSpPr>
          <p:nvPr>
            <p:ph type="title"/>
          </p:nvPr>
        </p:nvSpPr>
        <p:spPr/>
        <p:txBody>
          <a:bodyPr/>
          <a:lstStyle/>
          <a:p>
            <a:r>
              <a:rPr lang="en-AU" dirty="0"/>
              <a:t>John 4:23-24</a:t>
            </a:r>
          </a:p>
        </p:txBody>
      </p:sp>
      <p:sp>
        <p:nvSpPr>
          <p:cNvPr id="3" name="Content Placeholder 2">
            <a:extLst>
              <a:ext uri="{FF2B5EF4-FFF2-40B4-BE49-F238E27FC236}">
                <a16:creationId xmlns:a16="http://schemas.microsoft.com/office/drawing/2014/main" id="{0F3539B3-3610-431F-882D-724823A82166}"/>
              </a:ext>
            </a:extLst>
          </p:cNvPr>
          <p:cNvSpPr>
            <a:spLocks noGrp="1"/>
          </p:cNvSpPr>
          <p:nvPr>
            <p:ph idx="1"/>
          </p:nvPr>
        </p:nvSpPr>
        <p:spPr/>
        <p:txBody>
          <a:bodyPr/>
          <a:lstStyle/>
          <a:p>
            <a:pPr marL="0" indent="0">
              <a:buNone/>
            </a:pPr>
            <a:r>
              <a:rPr lang="en-GB" b="1" baseline="30000" dirty="0"/>
              <a:t>23 </a:t>
            </a:r>
            <a:r>
              <a:rPr lang="en-GB" dirty="0"/>
              <a:t>But the hour is coming, and now is, when the true worshipers will worship the Father in spirit and truth; for the Father is seeking such to worship Him. </a:t>
            </a:r>
          </a:p>
          <a:p>
            <a:pPr marL="0" indent="0">
              <a:buNone/>
            </a:pPr>
            <a:r>
              <a:rPr lang="en-GB" b="1" baseline="30000" dirty="0"/>
              <a:t>24 </a:t>
            </a:r>
            <a:r>
              <a:rPr lang="en-GB" dirty="0"/>
              <a:t>God </a:t>
            </a:r>
            <a:r>
              <a:rPr lang="en-GB" i="1" dirty="0"/>
              <a:t>is</a:t>
            </a:r>
            <a:r>
              <a:rPr lang="en-GB" dirty="0"/>
              <a:t> Spirit, and those who worship Him must worship in spirit and truth.”</a:t>
            </a:r>
            <a:endParaRPr lang="en-AU" dirty="0"/>
          </a:p>
        </p:txBody>
      </p:sp>
    </p:spTree>
    <p:extLst>
      <p:ext uri="{BB962C8B-B14F-4D97-AF65-F5344CB8AC3E}">
        <p14:creationId xmlns:p14="http://schemas.microsoft.com/office/powerpoint/2010/main" val="1478194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F1598-6C76-4C19-B7AD-183B19C16B40}"/>
              </a:ext>
            </a:extLst>
          </p:cNvPr>
          <p:cNvSpPr>
            <a:spLocks noGrp="1"/>
          </p:cNvSpPr>
          <p:nvPr>
            <p:ph type="title"/>
          </p:nvPr>
        </p:nvSpPr>
        <p:spPr/>
        <p:txBody>
          <a:bodyPr/>
          <a:lstStyle/>
          <a:p>
            <a:r>
              <a:rPr lang="en-AU" dirty="0"/>
              <a:t>Malachi 1:6-8</a:t>
            </a:r>
          </a:p>
        </p:txBody>
      </p:sp>
      <p:sp>
        <p:nvSpPr>
          <p:cNvPr id="3" name="Content Placeholder 2">
            <a:extLst>
              <a:ext uri="{FF2B5EF4-FFF2-40B4-BE49-F238E27FC236}">
                <a16:creationId xmlns:a16="http://schemas.microsoft.com/office/drawing/2014/main" id="{D763F064-4103-43BA-949B-43886C84454E}"/>
              </a:ext>
            </a:extLst>
          </p:cNvPr>
          <p:cNvSpPr>
            <a:spLocks noGrp="1"/>
          </p:cNvSpPr>
          <p:nvPr>
            <p:ph idx="1"/>
          </p:nvPr>
        </p:nvSpPr>
        <p:spPr/>
        <p:txBody>
          <a:bodyPr>
            <a:normAutofit fontScale="92500" lnSpcReduction="10000"/>
          </a:bodyPr>
          <a:lstStyle/>
          <a:p>
            <a:pPr marL="0" indent="0">
              <a:buNone/>
            </a:pPr>
            <a:r>
              <a:rPr lang="en-AU" b="1" baseline="30000" dirty="0"/>
              <a:t>6 </a:t>
            </a:r>
            <a:r>
              <a:rPr lang="en-AU" dirty="0"/>
              <a:t>“A son honours </a:t>
            </a:r>
            <a:r>
              <a:rPr lang="en-AU" i="1" dirty="0"/>
              <a:t>his</a:t>
            </a:r>
            <a:r>
              <a:rPr lang="en-AU" dirty="0"/>
              <a:t> father,</a:t>
            </a:r>
            <a:br>
              <a:rPr lang="en-AU" dirty="0"/>
            </a:br>
            <a:r>
              <a:rPr lang="en-AU" dirty="0"/>
              <a:t>And a servant </a:t>
            </a:r>
            <a:r>
              <a:rPr lang="en-AU" i="1" dirty="0"/>
              <a:t>his</a:t>
            </a:r>
            <a:r>
              <a:rPr lang="en-AU" dirty="0"/>
              <a:t> master.</a:t>
            </a:r>
            <a:br>
              <a:rPr lang="en-AU" dirty="0"/>
            </a:br>
            <a:r>
              <a:rPr lang="en-AU" dirty="0"/>
              <a:t>If then I am the Father,</a:t>
            </a:r>
            <a:br>
              <a:rPr lang="en-AU" dirty="0"/>
            </a:br>
            <a:r>
              <a:rPr lang="en-AU" dirty="0"/>
              <a:t>Where </a:t>
            </a:r>
            <a:r>
              <a:rPr lang="en-AU" i="1" dirty="0"/>
              <a:t>is</a:t>
            </a:r>
            <a:r>
              <a:rPr lang="en-AU" dirty="0"/>
              <a:t> My honour?</a:t>
            </a:r>
            <a:br>
              <a:rPr lang="en-AU" dirty="0"/>
            </a:br>
            <a:r>
              <a:rPr lang="en-AU" dirty="0"/>
              <a:t>And if I </a:t>
            </a:r>
            <a:r>
              <a:rPr lang="en-AU" i="1" dirty="0"/>
              <a:t>am</a:t>
            </a:r>
            <a:r>
              <a:rPr lang="en-AU" dirty="0"/>
              <a:t> a Master,</a:t>
            </a:r>
            <a:br>
              <a:rPr lang="en-AU" dirty="0"/>
            </a:br>
            <a:r>
              <a:rPr lang="en-AU" dirty="0"/>
              <a:t>Where </a:t>
            </a:r>
            <a:r>
              <a:rPr lang="en-AU" i="1" dirty="0"/>
              <a:t>is</a:t>
            </a:r>
            <a:r>
              <a:rPr lang="en-AU" dirty="0"/>
              <a:t> My reverence?</a:t>
            </a:r>
            <a:br>
              <a:rPr lang="en-AU" dirty="0"/>
            </a:br>
            <a:r>
              <a:rPr lang="en-AU" dirty="0"/>
              <a:t>Says the Lord of hosts</a:t>
            </a:r>
            <a:br>
              <a:rPr lang="en-AU" dirty="0"/>
            </a:br>
            <a:r>
              <a:rPr lang="en-AU" dirty="0"/>
              <a:t>To you priests who despise My name.</a:t>
            </a:r>
            <a:br>
              <a:rPr lang="en-AU" dirty="0"/>
            </a:br>
            <a:r>
              <a:rPr lang="en-AU" dirty="0"/>
              <a:t>Yet you say, ‘In what way have we despised Your name?’</a:t>
            </a:r>
          </a:p>
          <a:p>
            <a:pPr marL="0" indent="0">
              <a:buNone/>
            </a:pPr>
            <a:endParaRPr lang="en-AU" dirty="0"/>
          </a:p>
        </p:txBody>
      </p:sp>
    </p:spTree>
    <p:extLst>
      <p:ext uri="{BB962C8B-B14F-4D97-AF65-F5344CB8AC3E}">
        <p14:creationId xmlns:p14="http://schemas.microsoft.com/office/powerpoint/2010/main" val="1366422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CE1D99-B076-4CE7-917D-98C553270627}"/>
              </a:ext>
            </a:extLst>
          </p:cNvPr>
          <p:cNvSpPr>
            <a:spLocks noGrp="1"/>
          </p:cNvSpPr>
          <p:nvPr>
            <p:ph idx="1"/>
          </p:nvPr>
        </p:nvSpPr>
        <p:spPr>
          <a:xfrm>
            <a:off x="251520" y="188640"/>
            <a:ext cx="8712968" cy="5976664"/>
          </a:xfrm>
        </p:spPr>
        <p:txBody>
          <a:bodyPr>
            <a:normAutofit fontScale="92500" lnSpcReduction="10000"/>
          </a:bodyPr>
          <a:lstStyle/>
          <a:p>
            <a:pPr marL="0" indent="0">
              <a:buNone/>
            </a:pPr>
            <a:r>
              <a:rPr lang="en-AU" b="1" baseline="30000" dirty="0"/>
              <a:t>7 </a:t>
            </a:r>
            <a:r>
              <a:rPr lang="en-AU" dirty="0"/>
              <a:t>“You offer defiled food on My altar,</a:t>
            </a:r>
            <a:br>
              <a:rPr lang="en-AU" dirty="0"/>
            </a:br>
            <a:r>
              <a:rPr lang="en-AU" dirty="0"/>
              <a:t>But say,</a:t>
            </a:r>
            <a:br>
              <a:rPr lang="en-AU" dirty="0"/>
            </a:br>
            <a:r>
              <a:rPr lang="en-AU" dirty="0"/>
              <a:t>‘In what way have we defiled You?’</a:t>
            </a:r>
            <a:br>
              <a:rPr lang="en-AU" dirty="0"/>
            </a:br>
            <a:r>
              <a:rPr lang="en-AU" dirty="0"/>
              <a:t>By saying,</a:t>
            </a:r>
            <a:br>
              <a:rPr lang="en-AU" dirty="0"/>
            </a:br>
            <a:r>
              <a:rPr lang="en-AU" dirty="0"/>
              <a:t>‘The table of the Lord is contemptible.’</a:t>
            </a:r>
          </a:p>
          <a:p>
            <a:pPr marL="0" indent="0">
              <a:buNone/>
            </a:pPr>
            <a:br>
              <a:rPr lang="en-AU" dirty="0"/>
            </a:br>
            <a:r>
              <a:rPr lang="en-AU" b="1" baseline="30000" dirty="0"/>
              <a:t>8 </a:t>
            </a:r>
            <a:r>
              <a:rPr lang="en-AU" dirty="0"/>
              <a:t>And when you offer the blind as a sacrifice,</a:t>
            </a:r>
            <a:br>
              <a:rPr lang="en-AU" dirty="0"/>
            </a:br>
            <a:r>
              <a:rPr lang="en-AU" i="1" dirty="0"/>
              <a:t>Is it</a:t>
            </a:r>
            <a:r>
              <a:rPr lang="en-AU" dirty="0"/>
              <a:t> not evil?</a:t>
            </a:r>
            <a:br>
              <a:rPr lang="en-AU" dirty="0"/>
            </a:br>
            <a:r>
              <a:rPr lang="en-AU" dirty="0"/>
              <a:t>And when you offer the lame and sick,</a:t>
            </a:r>
            <a:br>
              <a:rPr lang="en-AU" dirty="0"/>
            </a:br>
            <a:r>
              <a:rPr lang="en-AU" i="1" dirty="0"/>
              <a:t>Is it</a:t>
            </a:r>
            <a:r>
              <a:rPr lang="en-AU" dirty="0"/>
              <a:t> not evil?</a:t>
            </a:r>
            <a:br>
              <a:rPr lang="en-AU" dirty="0"/>
            </a:br>
            <a:r>
              <a:rPr lang="en-AU" dirty="0"/>
              <a:t>Offer it then to your governor!</a:t>
            </a:r>
            <a:br>
              <a:rPr lang="en-AU" dirty="0"/>
            </a:br>
            <a:r>
              <a:rPr lang="en-AU" dirty="0"/>
              <a:t>Would he be pleased with you?</a:t>
            </a:r>
            <a:br>
              <a:rPr lang="en-AU" dirty="0"/>
            </a:br>
            <a:r>
              <a:rPr lang="en-AU" dirty="0"/>
              <a:t>Would he accept</a:t>
            </a:r>
            <a:r>
              <a:rPr lang="en-AU" baseline="30000" dirty="0"/>
              <a:t> </a:t>
            </a:r>
            <a:r>
              <a:rPr lang="en-AU" dirty="0"/>
              <a:t>you favourably?”</a:t>
            </a:r>
            <a:br>
              <a:rPr lang="en-AU" dirty="0"/>
            </a:br>
            <a:r>
              <a:rPr lang="en-AU" dirty="0"/>
              <a:t>Says the Lord of hosts.</a:t>
            </a:r>
          </a:p>
          <a:p>
            <a:pPr marL="0" indent="0">
              <a:buNone/>
            </a:pPr>
            <a:endParaRPr lang="en-AU" dirty="0"/>
          </a:p>
        </p:txBody>
      </p:sp>
    </p:spTree>
    <p:extLst>
      <p:ext uri="{BB962C8B-B14F-4D97-AF65-F5344CB8AC3E}">
        <p14:creationId xmlns:p14="http://schemas.microsoft.com/office/powerpoint/2010/main" val="707586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902C-F4C0-4CF5-BABE-5B979CBDCF13}"/>
              </a:ext>
            </a:extLst>
          </p:cNvPr>
          <p:cNvSpPr>
            <a:spLocks noGrp="1"/>
          </p:cNvSpPr>
          <p:nvPr>
            <p:ph type="title"/>
          </p:nvPr>
        </p:nvSpPr>
        <p:spPr/>
        <p:txBody>
          <a:bodyPr/>
          <a:lstStyle/>
          <a:p>
            <a:r>
              <a:rPr lang="en-AU" dirty="0"/>
              <a:t>Ezekiel 33:30-32</a:t>
            </a:r>
          </a:p>
        </p:txBody>
      </p:sp>
      <p:sp>
        <p:nvSpPr>
          <p:cNvPr id="3" name="Content Placeholder 2">
            <a:extLst>
              <a:ext uri="{FF2B5EF4-FFF2-40B4-BE49-F238E27FC236}">
                <a16:creationId xmlns:a16="http://schemas.microsoft.com/office/drawing/2014/main" id="{2E798C72-1382-48EF-ACAA-2E0C4F7FB505}"/>
              </a:ext>
            </a:extLst>
          </p:cNvPr>
          <p:cNvSpPr>
            <a:spLocks noGrp="1"/>
          </p:cNvSpPr>
          <p:nvPr>
            <p:ph idx="1"/>
          </p:nvPr>
        </p:nvSpPr>
        <p:spPr>
          <a:xfrm>
            <a:off x="251520" y="1052736"/>
            <a:ext cx="8712968" cy="5462067"/>
          </a:xfrm>
        </p:spPr>
        <p:txBody>
          <a:bodyPr>
            <a:normAutofit fontScale="85000" lnSpcReduction="20000"/>
          </a:bodyPr>
          <a:lstStyle/>
          <a:p>
            <a:pPr marL="0" indent="0">
              <a:buNone/>
            </a:pPr>
            <a:r>
              <a:rPr lang="en-AU" b="1" i="1" baseline="30000" dirty="0"/>
              <a:t>30 </a:t>
            </a:r>
            <a:r>
              <a:rPr lang="en-AU" i="1" dirty="0"/>
              <a:t>“As for you, son of man, the children of your people are talking about you beside the walls and in the doors of the houses; and they speak to one another, everyone saying to his brother, ‘Please come and hear what the word is that comes from the Lord.’ </a:t>
            </a:r>
          </a:p>
          <a:p>
            <a:pPr marL="0" indent="0">
              <a:buNone/>
            </a:pPr>
            <a:r>
              <a:rPr lang="en-AU" b="1" i="1" baseline="30000" dirty="0"/>
              <a:t>31 </a:t>
            </a:r>
            <a:r>
              <a:rPr lang="en-AU" i="1" dirty="0"/>
              <a:t>So they come to you as people do, they sit before you as My people, and they hear your words, but they do not do them; for with their mouth they show much love, </a:t>
            </a:r>
            <a:r>
              <a:rPr lang="en-AU" b="1" i="1" u="sng" dirty="0"/>
              <a:t>but their hearts pursue their own gain</a:t>
            </a:r>
            <a:r>
              <a:rPr lang="en-AU" i="1" dirty="0"/>
              <a:t>. </a:t>
            </a:r>
          </a:p>
          <a:p>
            <a:pPr marL="0" indent="0">
              <a:buNone/>
            </a:pPr>
            <a:r>
              <a:rPr lang="en-AU" b="1" i="1" baseline="30000" dirty="0"/>
              <a:t>32 </a:t>
            </a:r>
            <a:r>
              <a:rPr lang="en-AU" i="1" dirty="0"/>
              <a:t>Indeed you are to them as a very lovely song of one who has a pleasant voice and can play well on an instrument; for they hear your words, but they do not do them.</a:t>
            </a:r>
            <a:endParaRPr lang="en-AU" dirty="0"/>
          </a:p>
          <a:p>
            <a:pPr marL="0" indent="0">
              <a:buNone/>
            </a:pPr>
            <a:endParaRPr lang="en-AU" dirty="0"/>
          </a:p>
        </p:txBody>
      </p:sp>
    </p:spTree>
    <p:extLst>
      <p:ext uri="{BB962C8B-B14F-4D97-AF65-F5344CB8AC3E}">
        <p14:creationId xmlns:p14="http://schemas.microsoft.com/office/powerpoint/2010/main" val="1649752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99BC0-B7E8-4DD2-8E7C-D40BAA61BDA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E2BB70F-B46D-45D3-9B3C-402BAAFD119F}"/>
              </a:ext>
            </a:extLst>
          </p:cNvPr>
          <p:cNvSpPr>
            <a:spLocks noGrp="1"/>
          </p:cNvSpPr>
          <p:nvPr>
            <p:ph idx="1"/>
          </p:nvPr>
        </p:nvSpPr>
        <p:spPr/>
        <p:txBody>
          <a:bodyPr/>
          <a:lstStyle/>
          <a:p>
            <a:pPr marL="0" indent="0">
              <a:buNone/>
            </a:pPr>
            <a:r>
              <a:rPr lang="en-AU" dirty="0"/>
              <a:t>If we come to the House of God, and we are more interested in our </a:t>
            </a:r>
            <a:r>
              <a:rPr lang="en-AU" b="1" dirty="0"/>
              <a:t>own gain </a:t>
            </a:r>
            <a:r>
              <a:rPr lang="en-AU" dirty="0"/>
              <a:t>(?), we make the House of God, a house of merchandise.</a:t>
            </a:r>
          </a:p>
        </p:txBody>
      </p:sp>
    </p:spTree>
    <p:extLst>
      <p:ext uri="{BB962C8B-B14F-4D97-AF65-F5344CB8AC3E}">
        <p14:creationId xmlns:p14="http://schemas.microsoft.com/office/powerpoint/2010/main" val="4240749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035A2-2F77-4358-836F-E6FC4BE7D22F}"/>
              </a:ext>
            </a:extLst>
          </p:cNvPr>
          <p:cNvSpPr>
            <a:spLocks noGrp="1"/>
          </p:cNvSpPr>
          <p:nvPr>
            <p:ph type="title"/>
          </p:nvPr>
        </p:nvSpPr>
        <p:spPr/>
        <p:txBody>
          <a:bodyPr/>
          <a:lstStyle/>
          <a:p>
            <a:r>
              <a:rPr lang="en-AU" dirty="0"/>
              <a:t>Matthew 15:8</a:t>
            </a:r>
          </a:p>
        </p:txBody>
      </p:sp>
      <p:sp>
        <p:nvSpPr>
          <p:cNvPr id="3" name="Content Placeholder 2">
            <a:extLst>
              <a:ext uri="{FF2B5EF4-FFF2-40B4-BE49-F238E27FC236}">
                <a16:creationId xmlns:a16="http://schemas.microsoft.com/office/drawing/2014/main" id="{4D0F23FE-7D7B-40B3-9CBF-119B93B53902}"/>
              </a:ext>
            </a:extLst>
          </p:cNvPr>
          <p:cNvSpPr>
            <a:spLocks noGrp="1"/>
          </p:cNvSpPr>
          <p:nvPr>
            <p:ph idx="1"/>
          </p:nvPr>
        </p:nvSpPr>
        <p:spPr/>
        <p:txBody>
          <a:bodyPr/>
          <a:lstStyle/>
          <a:p>
            <a:pPr marL="0" indent="0">
              <a:buNone/>
            </a:pPr>
            <a:r>
              <a:rPr lang="en-AU" b="1" i="1" baseline="30000" dirty="0"/>
              <a:t>8 </a:t>
            </a:r>
            <a:r>
              <a:rPr lang="en-AU" i="1" dirty="0"/>
              <a:t>‘These people</a:t>
            </a:r>
            <a:r>
              <a:rPr lang="en-AU" i="1" baseline="30000" dirty="0"/>
              <a:t> </a:t>
            </a:r>
            <a:r>
              <a:rPr lang="en-AU" i="1" dirty="0"/>
              <a:t>draw near to Me with their mouth,</a:t>
            </a:r>
            <a:br>
              <a:rPr lang="en-AU" i="1" dirty="0"/>
            </a:br>
            <a:r>
              <a:rPr lang="en-AU" i="1" dirty="0"/>
              <a:t>And honour Me with their lips,</a:t>
            </a:r>
            <a:br>
              <a:rPr lang="en-AU" i="1" dirty="0"/>
            </a:br>
            <a:r>
              <a:rPr lang="en-AU" i="1" dirty="0"/>
              <a:t>But their heart is far from Me</a:t>
            </a:r>
            <a:r>
              <a:rPr lang="en-AU" dirty="0"/>
              <a:t>.</a:t>
            </a:r>
          </a:p>
          <a:p>
            <a:pPr marL="0" indent="0">
              <a:buNone/>
            </a:pPr>
            <a:endParaRPr lang="en-AU" dirty="0"/>
          </a:p>
        </p:txBody>
      </p:sp>
    </p:spTree>
    <p:extLst>
      <p:ext uri="{BB962C8B-B14F-4D97-AF65-F5344CB8AC3E}">
        <p14:creationId xmlns:p14="http://schemas.microsoft.com/office/powerpoint/2010/main" val="2341922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91F4-812B-4A0B-A9F5-7C05CE2744A8}"/>
              </a:ext>
            </a:extLst>
          </p:cNvPr>
          <p:cNvSpPr>
            <a:spLocks noGrp="1"/>
          </p:cNvSpPr>
          <p:nvPr>
            <p:ph type="title"/>
          </p:nvPr>
        </p:nvSpPr>
        <p:spPr/>
        <p:txBody>
          <a:bodyPr/>
          <a:lstStyle/>
          <a:p>
            <a:r>
              <a:rPr lang="en-AU" dirty="0"/>
              <a:t>James 4:8</a:t>
            </a:r>
          </a:p>
        </p:txBody>
      </p:sp>
      <p:sp>
        <p:nvSpPr>
          <p:cNvPr id="3" name="Content Placeholder 2">
            <a:extLst>
              <a:ext uri="{FF2B5EF4-FFF2-40B4-BE49-F238E27FC236}">
                <a16:creationId xmlns:a16="http://schemas.microsoft.com/office/drawing/2014/main" id="{3BCBE48A-10CA-4024-9696-6DDEBAF5D782}"/>
              </a:ext>
            </a:extLst>
          </p:cNvPr>
          <p:cNvSpPr>
            <a:spLocks noGrp="1"/>
          </p:cNvSpPr>
          <p:nvPr>
            <p:ph idx="1"/>
          </p:nvPr>
        </p:nvSpPr>
        <p:spPr>
          <a:xfrm>
            <a:off x="251520" y="1207293"/>
            <a:ext cx="8712968" cy="5030019"/>
          </a:xfrm>
        </p:spPr>
        <p:txBody>
          <a:bodyPr>
            <a:normAutofit/>
          </a:bodyPr>
          <a:lstStyle/>
          <a:p>
            <a:pPr marL="0" indent="0">
              <a:buNone/>
            </a:pPr>
            <a:r>
              <a:rPr lang="en-GB" b="1" baseline="30000" dirty="0"/>
              <a:t>8 </a:t>
            </a:r>
            <a:r>
              <a:rPr lang="en-GB" dirty="0"/>
              <a:t>Draw near to God and He will draw near to you. Cleanse </a:t>
            </a:r>
            <a:r>
              <a:rPr lang="en-GB" i="1" dirty="0"/>
              <a:t>your</a:t>
            </a:r>
            <a:r>
              <a:rPr lang="en-GB" dirty="0"/>
              <a:t> hands, </a:t>
            </a:r>
            <a:r>
              <a:rPr lang="en-GB" i="1" dirty="0"/>
              <a:t>you</a:t>
            </a:r>
            <a:r>
              <a:rPr lang="en-GB" dirty="0"/>
              <a:t> sinners; and purify </a:t>
            </a:r>
            <a:r>
              <a:rPr lang="en-GB" i="1" dirty="0"/>
              <a:t>your</a:t>
            </a:r>
            <a:r>
              <a:rPr lang="en-GB" dirty="0"/>
              <a:t> hearts, </a:t>
            </a:r>
            <a:r>
              <a:rPr lang="en-GB" i="1" dirty="0"/>
              <a:t>you</a:t>
            </a:r>
            <a:r>
              <a:rPr lang="en-GB" dirty="0"/>
              <a:t> double-minded</a:t>
            </a:r>
          </a:p>
          <a:p>
            <a:pPr marL="0" indent="0">
              <a:buNone/>
            </a:pPr>
            <a:endParaRPr lang="en-GB" dirty="0"/>
          </a:p>
          <a:p>
            <a:pPr marL="0" indent="0">
              <a:buNone/>
            </a:pPr>
            <a:r>
              <a:rPr lang="en-GB" b="1" dirty="0"/>
              <a:t>Hebrews 10:22</a:t>
            </a:r>
          </a:p>
          <a:p>
            <a:pPr marL="0" indent="0">
              <a:buNone/>
            </a:pPr>
            <a:r>
              <a:rPr lang="en-GB" b="1" baseline="30000" dirty="0"/>
              <a:t>22 </a:t>
            </a:r>
            <a:r>
              <a:rPr lang="en-GB" dirty="0"/>
              <a:t>let us draw near with a true heart in full assurance of faith, having our hearts sprinkled from an evil conscience and our bodies washed with pure water.</a:t>
            </a:r>
            <a:endParaRPr lang="en-AU" dirty="0"/>
          </a:p>
          <a:p>
            <a:pPr marL="0" indent="0">
              <a:buNone/>
            </a:pPr>
            <a:endParaRPr lang="en-AU" dirty="0"/>
          </a:p>
        </p:txBody>
      </p:sp>
    </p:spTree>
    <p:extLst>
      <p:ext uri="{BB962C8B-B14F-4D97-AF65-F5344CB8AC3E}">
        <p14:creationId xmlns:p14="http://schemas.microsoft.com/office/powerpoint/2010/main" val="1678216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DB155-E7F6-4A8E-963A-2D9CC699C40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E86C1B59-269E-47AB-9AE3-707F4F5493B5}"/>
              </a:ext>
            </a:extLst>
          </p:cNvPr>
          <p:cNvSpPr>
            <a:spLocks noGrp="1"/>
          </p:cNvSpPr>
          <p:nvPr>
            <p:ph idx="1"/>
          </p:nvPr>
        </p:nvSpPr>
        <p:spPr/>
        <p:txBody>
          <a:bodyPr/>
          <a:lstStyle/>
          <a:p>
            <a:pPr marL="0" indent="0">
              <a:buNone/>
            </a:pPr>
            <a:r>
              <a:rPr lang="en-AU" b="1" i="1" baseline="30000" dirty="0"/>
              <a:t>5 </a:t>
            </a:r>
            <a:r>
              <a:rPr lang="en-AU" i="1" dirty="0"/>
              <a:t>Now the purpose of the commandment is </a:t>
            </a:r>
            <a:r>
              <a:rPr lang="en-AU" b="1" i="1" u="sng" dirty="0"/>
              <a:t>love</a:t>
            </a:r>
            <a:r>
              <a:rPr lang="en-AU" i="1" dirty="0"/>
              <a:t> from a </a:t>
            </a:r>
            <a:r>
              <a:rPr lang="en-AU" i="1" u="sng" dirty="0"/>
              <a:t>pure heart</a:t>
            </a:r>
            <a:r>
              <a:rPr lang="en-AU" i="1" dirty="0"/>
              <a:t>, </a:t>
            </a:r>
          </a:p>
          <a:p>
            <a:pPr marL="0" indent="0">
              <a:buNone/>
            </a:pPr>
            <a:r>
              <a:rPr lang="en-AU" b="1" i="1" u="sng" dirty="0"/>
              <a:t>love</a:t>
            </a:r>
            <a:r>
              <a:rPr lang="en-AU" i="1" dirty="0"/>
              <a:t> from a </a:t>
            </a:r>
            <a:r>
              <a:rPr lang="en-AU" i="1" u="sng" dirty="0"/>
              <a:t>good conscience</a:t>
            </a:r>
            <a:r>
              <a:rPr lang="en-AU" i="1" dirty="0"/>
              <a:t>, and </a:t>
            </a:r>
          </a:p>
          <a:p>
            <a:pPr marL="0" indent="0">
              <a:buNone/>
            </a:pPr>
            <a:r>
              <a:rPr lang="en-AU" b="1" i="1" u="sng" dirty="0"/>
              <a:t>love</a:t>
            </a:r>
            <a:r>
              <a:rPr lang="en-AU" i="1" dirty="0"/>
              <a:t> from </a:t>
            </a:r>
            <a:r>
              <a:rPr lang="en-AU" i="1" u="sng" dirty="0"/>
              <a:t>sincere faith</a:t>
            </a:r>
            <a:r>
              <a:rPr lang="en-AU" i="1" dirty="0"/>
              <a:t>,</a:t>
            </a:r>
            <a:endParaRPr lang="en-AU" dirty="0"/>
          </a:p>
          <a:p>
            <a:pPr marL="0" indent="0">
              <a:buNone/>
            </a:pPr>
            <a:endParaRPr lang="en-AU" b="1" i="1" dirty="0"/>
          </a:p>
          <a:p>
            <a:pPr marL="0" indent="0">
              <a:buNone/>
            </a:pPr>
            <a:r>
              <a:rPr lang="en-AU" b="1" dirty="0"/>
              <a:t>Matthew 5:8</a:t>
            </a:r>
          </a:p>
          <a:p>
            <a:pPr marL="0" indent="0">
              <a:buNone/>
            </a:pPr>
            <a:r>
              <a:rPr lang="en-AU" i="1" dirty="0"/>
              <a:t>Blessed are the pure in heart, For they shall God</a:t>
            </a:r>
            <a:endParaRPr lang="en-AU" dirty="0"/>
          </a:p>
          <a:p>
            <a:pPr marL="0" indent="0">
              <a:buNone/>
            </a:pPr>
            <a:endParaRPr lang="en-AU" dirty="0"/>
          </a:p>
        </p:txBody>
      </p:sp>
    </p:spTree>
    <p:extLst>
      <p:ext uri="{BB962C8B-B14F-4D97-AF65-F5344CB8AC3E}">
        <p14:creationId xmlns:p14="http://schemas.microsoft.com/office/powerpoint/2010/main" val="4052308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17242-C2CE-4B5A-A0DE-F88CCE4B69C4}"/>
              </a:ext>
            </a:extLst>
          </p:cNvPr>
          <p:cNvSpPr>
            <a:spLocks noGrp="1"/>
          </p:cNvSpPr>
          <p:nvPr>
            <p:ph type="title"/>
          </p:nvPr>
        </p:nvSpPr>
        <p:spPr/>
        <p:txBody>
          <a:bodyPr/>
          <a:lstStyle/>
          <a:p>
            <a:r>
              <a:rPr lang="en-AU" dirty="0"/>
              <a:t>Daniel 1:8</a:t>
            </a:r>
          </a:p>
        </p:txBody>
      </p:sp>
      <p:sp>
        <p:nvSpPr>
          <p:cNvPr id="3" name="Content Placeholder 2">
            <a:extLst>
              <a:ext uri="{FF2B5EF4-FFF2-40B4-BE49-F238E27FC236}">
                <a16:creationId xmlns:a16="http://schemas.microsoft.com/office/drawing/2014/main" id="{BC7995BF-9E8C-4BE8-95B7-4C6328B230FC}"/>
              </a:ext>
            </a:extLst>
          </p:cNvPr>
          <p:cNvSpPr>
            <a:spLocks noGrp="1"/>
          </p:cNvSpPr>
          <p:nvPr>
            <p:ph idx="1"/>
          </p:nvPr>
        </p:nvSpPr>
        <p:spPr>
          <a:xfrm>
            <a:off x="251520" y="1207293"/>
            <a:ext cx="8712968" cy="4958011"/>
          </a:xfrm>
        </p:spPr>
        <p:txBody>
          <a:bodyPr>
            <a:normAutofit lnSpcReduction="10000"/>
          </a:bodyPr>
          <a:lstStyle/>
          <a:p>
            <a:pPr marL="0" indent="0">
              <a:buNone/>
            </a:pPr>
            <a:r>
              <a:rPr lang="en-GB" b="1" baseline="30000" dirty="0"/>
              <a:t>8 </a:t>
            </a:r>
            <a:r>
              <a:rPr lang="en-GB" dirty="0"/>
              <a:t>But Daniel purposed in his </a:t>
            </a:r>
            <a:r>
              <a:rPr lang="en-GB" b="1" dirty="0"/>
              <a:t>heart</a:t>
            </a:r>
            <a:r>
              <a:rPr lang="en-GB" dirty="0"/>
              <a:t> that he would not defile himself with the portion of the king’s delicacies, nor with the wine which he drank; therefore he requested of the chief of the eunuchs that he might not defile himself.</a:t>
            </a:r>
          </a:p>
          <a:p>
            <a:pPr marL="0" indent="0">
              <a:buNone/>
            </a:pPr>
            <a:endParaRPr lang="en-GB" dirty="0"/>
          </a:p>
          <a:p>
            <a:pPr marL="0" indent="0">
              <a:buNone/>
            </a:pPr>
            <a:r>
              <a:rPr lang="en-GB" b="1" dirty="0"/>
              <a:t>Colossians 3:23</a:t>
            </a:r>
          </a:p>
          <a:p>
            <a:pPr marL="0" indent="0">
              <a:buNone/>
            </a:pPr>
            <a:r>
              <a:rPr lang="en-GB" b="1" baseline="30000" dirty="0"/>
              <a:t>23 </a:t>
            </a:r>
            <a:r>
              <a:rPr lang="en-GB" dirty="0"/>
              <a:t>And whatever you do, do it heartily, as to the Lord and not to men,</a:t>
            </a:r>
            <a:endParaRPr lang="en-AU" dirty="0"/>
          </a:p>
        </p:txBody>
      </p:sp>
    </p:spTree>
    <p:extLst>
      <p:ext uri="{BB962C8B-B14F-4D97-AF65-F5344CB8AC3E}">
        <p14:creationId xmlns:p14="http://schemas.microsoft.com/office/powerpoint/2010/main" val="2146887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19D18-AF57-4882-B34A-B98E141BAD0F}"/>
              </a:ext>
            </a:extLst>
          </p:cNvPr>
          <p:cNvSpPr>
            <a:spLocks noGrp="1"/>
          </p:cNvSpPr>
          <p:nvPr>
            <p:ph type="title"/>
          </p:nvPr>
        </p:nvSpPr>
        <p:spPr/>
        <p:txBody>
          <a:bodyPr/>
          <a:lstStyle/>
          <a:p>
            <a:r>
              <a:rPr lang="en-AU" dirty="0"/>
              <a:t>3. Consider Your Ways</a:t>
            </a:r>
          </a:p>
        </p:txBody>
      </p:sp>
      <p:sp>
        <p:nvSpPr>
          <p:cNvPr id="3" name="Content Placeholder 2">
            <a:extLst>
              <a:ext uri="{FF2B5EF4-FFF2-40B4-BE49-F238E27FC236}">
                <a16:creationId xmlns:a16="http://schemas.microsoft.com/office/drawing/2014/main" id="{9A9533A8-D685-4884-A761-C1FE8B92A055}"/>
              </a:ext>
            </a:extLst>
          </p:cNvPr>
          <p:cNvSpPr>
            <a:spLocks noGrp="1"/>
          </p:cNvSpPr>
          <p:nvPr>
            <p:ph idx="1"/>
          </p:nvPr>
        </p:nvSpPr>
        <p:spPr>
          <a:xfrm>
            <a:off x="251520" y="1207293"/>
            <a:ext cx="8712968" cy="5102027"/>
          </a:xfrm>
        </p:spPr>
        <p:txBody>
          <a:bodyPr>
            <a:normAutofit fontScale="92500" lnSpcReduction="10000"/>
          </a:bodyPr>
          <a:lstStyle/>
          <a:p>
            <a:pPr marL="0" indent="0">
              <a:buNone/>
            </a:pPr>
            <a:r>
              <a:rPr lang="en-AU" b="1" dirty="0"/>
              <a:t>Haggai 1:5, 7</a:t>
            </a:r>
          </a:p>
          <a:p>
            <a:pPr marL="0" indent="0">
              <a:buNone/>
            </a:pPr>
            <a:r>
              <a:rPr lang="en-GB" dirty="0"/>
              <a:t>5 Now therefore, thus says the Lord of hosts: “Consider your ways!</a:t>
            </a:r>
            <a:endParaRPr lang="en-AU" dirty="0"/>
          </a:p>
          <a:p>
            <a:pPr marL="0" indent="0">
              <a:buNone/>
            </a:pPr>
            <a:endParaRPr lang="en-AU" dirty="0"/>
          </a:p>
          <a:p>
            <a:r>
              <a:rPr lang="en-AU" dirty="0"/>
              <a:t>The issue is “</a:t>
            </a:r>
            <a:r>
              <a:rPr lang="en-AU" u="sng" dirty="0"/>
              <a:t>Your ways</a:t>
            </a:r>
            <a:r>
              <a:rPr lang="en-AU" dirty="0"/>
              <a:t>” meaning “</a:t>
            </a:r>
            <a:r>
              <a:rPr lang="en-AU" u="sng" dirty="0"/>
              <a:t>our ways</a:t>
            </a:r>
            <a:r>
              <a:rPr lang="en-AU" dirty="0"/>
              <a:t>”. It must be God’s ways.</a:t>
            </a:r>
          </a:p>
          <a:p>
            <a:r>
              <a:rPr lang="en-AU" dirty="0"/>
              <a:t>What are we prioritising?</a:t>
            </a:r>
          </a:p>
          <a:p>
            <a:r>
              <a:rPr lang="en-AU" dirty="0"/>
              <a:t>Natural vs Spiritual?</a:t>
            </a:r>
          </a:p>
          <a:p>
            <a:r>
              <a:rPr lang="en-AU" dirty="0"/>
              <a:t>My Business vs God’s Business?</a:t>
            </a:r>
          </a:p>
          <a:p>
            <a:r>
              <a:rPr lang="en-AU" dirty="0"/>
              <a:t>Preference vs Conviction?</a:t>
            </a:r>
          </a:p>
        </p:txBody>
      </p:sp>
    </p:spTree>
    <p:extLst>
      <p:ext uri="{BB962C8B-B14F-4D97-AF65-F5344CB8AC3E}">
        <p14:creationId xmlns:p14="http://schemas.microsoft.com/office/powerpoint/2010/main" val="1250746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C19BB-75CD-431E-B11F-89299754F0E7}"/>
              </a:ext>
            </a:extLst>
          </p:cNvPr>
          <p:cNvSpPr>
            <a:spLocks noGrp="1"/>
          </p:cNvSpPr>
          <p:nvPr>
            <p:ph type="title"/>
          </p:nvPr>
        </p:nvSpPr>
        <p:spPr/>
        <p:txBody>
          <a:bodyPr/>
          <a:lstStyle/>
          <a:p>
            <a:r>
              <a:rPr lang="en-AU" dirty="0"/>
              <a:t>Revelation 2:4-5</a:t>
            </a:r>
          </a:p>
        </p:txBody>
      </p:sp>
      <p:sp>
        <p:nvSpPr>
          <p:cNvPr id="3" name="Content Placeholder 2">
            <a:extLst>
              <a:ext uri="{FF2B5EF4-FFF2-40B4-BE49-F238E27FC236}">
                <a16:creationId xmlns:a16="http://schemas.microsoft.com/office/drawing/2014/main" id="{70494108-15BB-468C-97AE-D2A45E73A48C}"/>
              </a:ext>
            </a:extLst>
          </p:cNvPr>
          <p:cNvSpPr>
            <a:spLocks noGrp="1"/>
          </p:cNvSpPr>
          <p:nvPr>
            <p:ph idx="1"/>
          </p:nvPr>
        </p:nvSpPr>
        <p:spPr/>
        <p:txBody>
          <a:bodyPr>
            <a:normAutofit fontScale="92500"/>
          </a:bodyPr>
          <a:lstStyle/>
          <a:p>
            <a:pPr marL="0" indent="0">
              <a:buNone/>
            </a:pPr>
            <a:r>
              <a:rPr lang="en-GB" b="1" i="1" baseline="30000" dirty="0"/>
              <a:t>4 </a:t>
            </a:r>
            <a:r>
              <a:rPr lang="en-GB" i="1" dirty="0"/>
              <a:t>Nevertheless I have this against you, that you have left your first love.</a:t>
            </a:r>
            <a:r>
              <a:rPr lang="en-GB" b="1" i="1" baseline="30000" dirty="0"/>
              <a:t>5 </a:t>
            </a:r>
            <a:r>
              <a:rPr lang="en-GB" i="1" u="sng" dirty="0"/>
              <a:t>Remember therefore from where you have fallen</a:t>
            </a:r>
            <a:r>
              <a:rPr lang="en-GB" i="1" dirty="0"/>
              <a:t>; repent and do the first works, or else I will come to you quickly and remove your lampstand from its place—unless you repent.</a:t>
            </a:r>
          </a:p>
          <a:p>
            <a:pPr marL="0" indent="0">
              <a:buNone/>
            </a:pPr>
            <a:endParaRPr lang="en-GB" dirty="0"/>
          </a:p>
          <a:p>
            <a:pPr marL="0" indent="0">
              <a:buNone/>
            </a:pPr>
            <a:r>
              <a:rPr lang="en-GB" dirty="0"/>
              <a:t>Consider your ways and remember where you have fallen? </a:t>
            </a:r>
            <a:r>
              <a:rPr lang="en-GB" b="1" dirty="0"/>
              <a:t>The GOAL of Intimacy</a:t>
            </a:r>
            <a:endParaRPr lang="en-AU" b="1" dirty="0"/>
          </a:p>
        </p:txBody>
      </p:sp>
    </p:spTree>
    <p:extLst>
      <p:ext uri="{BB962C8B-B14F-4D97-AF65-F5344CB8AC3E}">
        <p14:creationId xmlns:p14="http://schemas.microsoft.com/office/powerpoint/2010/main" val="4257910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F0F16-0C73-44DA-8F7B-56CA7323F5CF}"/>
              </a:ext>
            </a:extLst>
          </p:cNvPr>
          <p:cNvSpPr>
            <a:spLocks noGrp="1"/>
          </p:cNvSpPr>
          <p:nvPr>
            <p:ph type="title"/>
          </p:nvPr>
        </p:nvSpPr>
        <p:spPr/>
        <p:txBody>
          <a:bodyPr/>
          <a:lstStyle/>
          <a:p>
            <a:r>
              <a:rPr lang="en-AU" dirty="0"/>
              <a:t>4. Repent</a:t>
            </a:r>
          </a:p>
        </p:txBody>
      </p:sp>
      <p:sp>
        <p:nvSpPr>
          <p:cNvPr id="3" name="Content Placeholder 2">
            <a:extLst>
              <a:ext uri="{FF2B5EF4-FFF2-40B4-BE49-F238E27FC236}">
                <a16:creationId xmlns:a16="http://schemas.microsoft.com/office/drawing/2014/main" id="{87FBCF29-C87F-4E3A-B9AA-D7CC44CA8A25}"/>
              </a:ext>
            </a:extLst>
          </p:cNvPr>
          <p:cNvSpPr>
            <a:spLocks noGrp="1"/>
          </p:cNvSpPr>
          <p:nvPr>
            <p:ph idx="1"/>
          </p:nvPr>
        </p:nvSpPr>
        <p:spPr/>
        <p:txBody>
          <a:bodyPr/>
          <a:lstStyle/>
          <a:p>
            <a:pPr marL="0" indent="0">
              <a:buNone/>
            </a:pPr>
            <a:r>
              <a:rPr lang="en-AU" b="1" dirty="0"/>
              <a:t>Luke 1:16</a:t>
            </a:r>
          </a:p>
          <a:p>
            <a:pPr marL="0" indent="0">
              <a:buNone/>
            </a:pPr>
            <a:r>
              <a:rPr lang="en-AU" baseline="30000" dirty="0"/>
              <a:t>16 </a:t>
            </a:r>
            <a:r>
              <a:rPr lang="en-AU" dirty="0"/>
              <a:t>And he </a:t>
            </a:r>
            <a:r>
              <a:rPr lang="en-AU" i="1" dirty="0"/>
              <a:t>(Spirit and Power of Elijah in John the Baptist) </a:t>
            </a:r>
            <a:r>
              <a:rPr lang="en-AU" b="1" dirty="0"/>
              <a:t>will</a:t>
            </a:r>
            <a:r>
              <a:rPr lang="en-AU" dirty="0"/>
              <a:t> </a:t>
            </a:r>
            <a:r>
              <a:rPr lang="en-AU" b="1" dirty="0"/>
              <a:t>turn</a:t>
            </a:r>
            <a:r>
              <a:rPr lang="en-AU" dirty="0"/>
              <a:t> (</a:t>
            </a:r>
            <a:r>
              <a:rPr lang="en-AU" b="1" dirty="0"/>
              <a:t>Repent</a:t>
            </a:r>
            <a:r>
              <a:rPr lang="en-AU" dirty="0"/>
              <a:t>) many of the children of Israel to (</a:t>
            </a:r>
            <a:r>
              <a:rPr lang="en-AU" b="1" dirty="0"/>
              <a:t>Faith towards God</a:t>
            </a:r>
            <a:r>
              <a:rPr lang="en-AU" dirty="0"/>
              <a:t>) the Lord their God.</a:t>
            </a:r>
          </a:p>
          <a:p>
            <a:pPr marL="0" indent="0">
              <a:buNone/>
            </a:pPr>
            <a:endParaRPr lang="en-AU" dirty="0"/>
          </a:p>
          <a:p>
            <a:pPr marL="0" indent="0">
              <a:buNone/>
            </a:pPr>
            <a:r>
              <a:rPr lang="en-AU" dirty="0"/>
              <a:t>Repentance does not go without faith.</a:t>
            </a:r>
          </a:p>
          <a:p>
            <a:pPr marL="0" indent="0">
              <a:buNone/>
            </a:pPr>
            <a:r>
              <a:rPr lang="en-AU" dirty="0"/>
              <a:t>Faith does not go without repentance.</a:t>
            </a:r>
          </a:p>
        </p:txBody>
      </p:sp>
    </p:spTree>
    <p:extLst>
      <p:ext uri="{BB962C8B-B14F-4D97-AF65-F5344CB8AC3E}">
        <p14:creationId xmlns:p14="http://schemas.microsoft.com/office/powerpoint/2010/main" val="3724957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1534</TotalTime>
  <Words>366</Words>
  <Application>Microsoft Office PowerPoint</Application>
  <PresentationFormat>On-screen Show (4:3)</PresentationFormat>
  <Paragraphs>97</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맑은 고딕</vt:lpstr>
      <vt:lpstr>Arial</vt:lpstr>
      <vt:lpstr>Century Gothic</vt:lpstr>
      <vt:lpstr>Wingdings</vt:lpstr>
      <vt:lpstr>Office Theme</vt:lpstr>
      <vt:lpstr>The Goal of Intimacy with God</vt:lpstr>
      <vt:lpstr>2 Corinthians 13:14</vt:lpstr>
      <vt:lpstr>Luke 1:13-17</vt:lpstr>
      <vt:lpstr>PowerPoint Presentation</vt:lpstr>
      <vt:lpstr>The Key To The Introduction</vt:lpstr>
      <vt:lpstr>How Do We Know The People Are Prepared?</vt:lpstr>
      <vt:lpstr>What is the Ultimate Purpose?</vt:lpstr>
      <vt:lpstr>The Beginning of The Maturity Process</vt:lpstr>
      <vt:lpstr>1. It begins with the Revelation of God’s Love</vt:lpstr>
      <vt:lpstr>PowerPoint Presentation</vt:lpstr>
      <vt:lpstr>2. The Sincerity of the Heart</vt:lpstr>
      <vt:lpstr>John 4:23-24</vt:lpstr>
      <vt:lpstr>Malachi 1:6-8</vt:lpstr>
      <vt:lpstr>PowerPoint Presentation</vt:lpstr>
      <vt:lpstr>Ezekiel 33:30-32</vt:lpstr>
      <vt:lpstr>PowerPoint Presentation</vt:lpstr>
      <vt:lpstr>Matthew 15:8</vt:lpstr>
      <vt:lpstr>James 4:8</vt:lpstr>
      <vt:lpstr>PowerPoint Presentation</vt:lpstr>
      <vt:lpstr>Daniel 1:8</vt:lpstr>
      <vt:lpstr>3. Consider Your Ways</vt:lpstr>
      <vt:lpstr>Revelation 2:4-5</vt:lpstr>
      <vt:lpstr>4. Repent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148</cp:revision>
  <dcterms:created xsi:type="dcterms:W3CDTF">2014-04-01T16:35:38Z</dcterms:created>
  <dcterms:modified xsi:type="dcterms:W3CDTF">2019-03-16T13:41:04Z</dcterms:modified>
</cp:coreProperties>
</file>